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5" r:id="rId5"/>
    <p:sldId id="260" r:id="rId6"/>
    <p:sldId id="259" r:id="rId7"/>
    <p:sldId id="263" r:id="rId8"/>
    <p:sldId id="264" r:id="rId9"/>
    <p:sldId id="261" r:id="rId10"/>
    <p:sldId id="266" r:id="rId11"/>
    <p:sldId id="262" r:id="rId12"/>
    <p:sldId id="267" r:id="rId13"/>
    <p:sldId id="278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C7144-DE6A-42CD-AC29-C1686699DD29}" type="datetimeFigureOut">
              <a:rPr lang="en-GB"/>
              <a:pPr>
                <a:defRPr/>
              </a:pPr>
              <a:t>02/03/2013</a:t>
            </a:fld>
            <a:endParaRPr lang="en-GB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074C2AB5-990D-4812-B88E-53851B1557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D444E-1530-420A-AE8A-D722B3659F9B}" type="datetimeFigureOut">
              <a:rPr lang="en-GB"/>
              <a:pPr>
                <a:defRPr/>
              </a:pPr>
              <a:t>02/03/2013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43601-FCA5-496B-B09D-A49F10B344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D2657-850E-48E0-9677-9AF7F5387FC7}" type="datetimeFigureOut">
              <a:rPr lang="en-GB"/>
              <a:pPr>
                <a:defRPr/>
              </a:pPr>
              <a:t>02/03/2013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FF55E-2D5E-43B3-9602-AE57D1A1AC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A11E4-3D74-49B8-8509-5D02FD42439F}" type="datetimeFigureOut">
              <a:rPr lang="en-GB"/>
              <a:pPr>
                <a:defRPr/>
              </a:pPr>
              <a:t>02/03/2013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DBBD1-EE65-4D38-BC2E-934F6475B6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8BC53-631E-4A76-A267-4E13CAB3104B}" type="datetimeFigureOut">
              <a:rPr lang="en-GB"/>
              <a:pPr>
                <a:defRPr/>
              </a:pPr>
              <a:t>02/03/2013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5AECF-9B9C-4023-9772-B9A52D88C1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9EDE8-D23E-4A3B-89F4-60BDF4F3075D}" type="datetimeFigureOut">
              <a:rPr lang="en-GB"/>
              <a:pPr>
                <a:defRPr/>
              </a:pPr>
              <a:t>02/03/2013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E8CAA-15E1-40D5-A34E-587271B62D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B08E8-7B93-48A5-9CD6-E6ABF12FF389}" type="datetimeFigureOut">
              <a:rPr lang="en-GB"/>
              <a:pPr>
                <a:defRPr/>
              </a:pPr>
              <a:t>02/03/2013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3EB88-2EDF-4D08-AA7E-DF6BC7B759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6EE23-EACF-4B18-9ED2-4AA0455F6540}" type="datetimeFigureOut">
              <a:rPr lang="en-GB"/>
              <a:pPr>
                <a:defRPr/>
              </a:pPr>
              <a:t>02/03/2013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1472D-21EF-4801-B545-7A2155315C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09A27-5D2F-4620-997F-259CBEFC514A}" type="datetimeFigureOut">
              <a:rPr lang="en-GB"/>
              <a:pPr>
                <a:defRPr/>
              </a:pPr>
              <a:t>02/03/2013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013A7-1BAD-4A69-8E52-DEC7469F27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72B72-E36E-44C2-93A7-CD4A54F845C5}" type="datetimeFigureOut">
              <a:rPr lang="en-GB"/>
              <a:pPr>
                <a:defRPr/>
              </a:pPr>
              <a:t>02/03/2013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4B1E2-71F7-4716-9CE1-7E5975BD33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41F04-6D2F-413B-ACE8-EE79CF5B6762}" type="datetimeFigureOut">
              <a:rPr lang="en-GB"/>
              <a:pPr>
                <a:defRPr/>
              </a:pPr>
              <a:t>02/03/2013</a:t>
            </a:fld>
            <a:endParaRPr lang="en-GB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D2894-C041-43A3-82AF-4603A5C062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66120FC-0AA8-4062-8194-AE6234D3D8F3}" type="datetimeFigureOut">
              <a:rPr lang="en-GB"/>
              <a:pPr>
                <a:defRPr/>
              </a:pPr>
              <a:t>02/03/2013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E4FEC05-E996-4FD3-AA29-5630E5FA8B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jamaicatax-online.gov.j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Done for you by the KSA PCDA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2013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to file your Income Taxes </a:t>
            </a:r>
            <a:r>
              <a:rPr lang="en-US" u="sng" dirty="0" smtClean="0"/>
              <a:t>online</a:t>
            </a:r>
            <a:endParaRPr lang="en-GB" u="sng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5715000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Are you a giver?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If you donated to a </a:t>
            </a:r>
            <a:r>
              <a:rPr lang="en-US" sz="2000" u="sng" smtClean="0"/>
              <a:t>charity</a:t>
            </a:r>
            <a:r>
              <a:rPr lang="en-US" sz="2000" smtClean="0"/>
              <a:t> that is listed, go ahead and also upload a </a:t>
            </a:r>
            <a:r>
              <a:rPr lang="en-US" sz="2000" u="sng" smtClean="0"/>
              <a:t>Schedule 4</a:t>
            </a:r>
            <a:r>
              <a:rPr lang="en-US" sz="2000" smtClean="0"/>
              <a:t> </a:t>
            </a:r>
            <a:r>
              <a:rPr lang="en-US" sz="1400" smtClean="0"/>
              <a:t>(you will be entitled to a deduction)</a:t>
            </a:r>
          </a:p>
          <a:p>
            <a:r>
              <a:rPr lang="en-US" sz="2000" smtClean="0"/>
              <a:t>Go to                         , </a:t>
            </a:r>
            <a:r>
              <a:rPr lang="en-US" sz="2000" smtClean="0">
                <a:sym typeface="Wingdings" pitchFamily="2" charset="2"/>
              </a:rPr>
              <a:t>forms  income tax</a:t>
            </a:r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r>
              <a:rPr lang="en-US" sz="2000" smtClean="0"/>
              <a:t>Save it, complete it, upload it at </a:t>
            </a:r>
            <a:endParaRPr lang="en-GB" sz="2000" smtClean="0"/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200400"/>
            <a:ext cx="3733800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3"/>
          <a:srcRect r="5122"/>
          <a:stretch>
            <a:fillRect/>
          </a:stretch>
        </p:blipFill>
        <p:spPr bwMode="auto">
          <a:xfrm>
            <a:off x="1676400" y="2514600"/>
            <a:ext cx="16764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5510213"/>
            <a:ext cx="19050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File your taxes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25450" y="1719263"/>
            <a:ext cx="4038600" cy="4406900"/>
          </a:xfrm>
          <a:ln>
            <a:solidFill>
              <a:srgbClr val="00B0F0"/>
            </a:solidFill>
          </a:ln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Go to                            and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/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/>
              <a:t>    log in, then: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Choose your form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910137"/>
          </a:xfrm>
          <a:ln>
            <a:solidFill>
              <a:srgbClr val="00B0F0"/>
            </a:solidFill>
          </a:ln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Read the notes and </a:t>
            </a:r>
            <a:r>
              <a:rPr lang="en-US" sz="2000" dirty="0" smtClean="0"/>
              <a:t>instructions for your form:</a:t>
            </a:r>
            <a:endParaRPr lang="en-GB" sz="2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050" y="3048000"/>
            <a:ext cx="30099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757363"/>
            <a:ext cx="19050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1809750" y="5133975"/>
            <a:ext cx="1981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(Yes, Business.)</a:t>
            </a:r>
            <a:endParaRPr lang="en-GB">
              <a:latin typeface="Century Gothic" pitchFamily="34" charset="0"/>
            </a:endParaRPr>
          </a:p>
        </p:txBody>
      </p:sp>
      <p:pic>
        <p:nvPicPr>
          <p:cNvPr id="2355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4325" y="2309813"/>
            <a:ext cx="263525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Your IT05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578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you understand the form, skip to slide #20</a:t>
            </a:r>
          </a:p>
          <a:p>
            <a:endParaRPr lang="en-US" smtClean="0"/>
          </a:p>
          <a:p>
            <a:r>
              <a:rPr lang="en-US" sz="1800" smtClean="0"/>
              <a:t>Choose: You </a:t>
            </a:r>
            <a:r>
              <a:rPr lang="en-US" sz="1800" i="1" smtClean="0"/>
              <a:t>can</a:t>
            </a:r>
            <a:r>
              <a:rPr lang="en-US" sz="1800" smtClean="0"/>
              <a:t> print and carry in the form (                 ), or continue online</a:t>
            </a:r>
          </a:p>
          <a:p>
            <a:endParaRPr lang="en-US" sz="1800" smtClean="0"/>
          </a:p>
          <a:p>
            <a:r>
              <a:rPr lang="en-US" smtClean="0"/>
              <a:t>Online Notes:</a:t>
            </a:r>
          </a:p>
          <a:p>
            <a:pPr lvl="1"/>
            <a:r>
              <a:rPr lang="en-US" smtClean="0"/>
              <a:t>The form will auto round-off some figures</a:t>
            </a:r>
          </a:p>
          <a:p>
            <a:pPr lvl="1"/>
            <a:r>
              <a:rPr lang="en-US" smtClean="0"/>
              <a:t>The form will auto sum</a:t>
            </a:r>
          </a:p>
          <a:p>
            <a:pPr lvl="1"/>
            <a:r>
              <a:rPr lang="en-US" smtClean="0"/>
              <a:t>Section D: </a:t>
            </a:r>
            <a:r>
              <a:rPr lang="en-US" sz="1600" smtClean="0"/>
              <a:t>“</a:t>
            </a:r>
            <a:r>
              <a:rPr lang="en-029" sz="1600" smtClean="0"/>
              <a:t>Income Tax on Statutory Income (Line 30 ×     %)”.</a:t>
            </a:r>
          </a:p>
          <a:p>
            <a:pPr lvl="2"/>
            <a:r>
              <a:rPr lang="en-029" sz="1400" smtClean="0"/>
              <a:t>Should auto fill to </a:t>
            </a:r>
            <a:r>
              <a:rPr lang="en-029" sz="1400" b="1" smtClean="0"/>
              <a:t>25%</a:t>
            </a:r>
          </a:p>
          <a:p>
            <a:pPr lvl="1"/>
            <a:r>
              <a:rPr lang="en-US" smtClean="0"/>
              <a:t>If you can’t get to next page, click refresh </a:t>
            </a:r>
            <a:r>
              <a:rPr lang="en-US" sz="1600" smtClean="0"/>
              <a:t>(top left)</a:t>
            </a:r>
            <a:r>
              <a:rPr lang="en-US" smtClean="0"/>
              <a:t>. Or save, log out, reload.</a:t>
            </a:r>
            <a:endParaRPr lang="en-GB" smtClean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 r="5122"/>
          <a:stretch>
            <a:fillRect/>
          </a:stretch>
        </p:blipFill>
        <p:spPr bwMode="auto">
          <a:xfrm>
            <a:off x="5927725" y="2601913"/>
            <a:ext cx="10668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Hold up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The interactive form will </a:t>
            </a:r>
            <a:r>
              <a:rPr lang="en-US" b="1" u="sng" smtClean="0"/>
              <a:t>not</a:t>
            </a:r>
            <a:r>
              <a:rPr lang="en-US" smtClean="0"/>
              <a:t> load on Chrome browsers.  Please use Firefox or any other browser indicated in error message that may pop up</a:t>
            </a:r>
            <a:endParaRPr lang="en-GB" smtClean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4495800"/>
            <a:ext cx="30289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 flipH="1">
            <a:off x="3429000" y="4572000"/>
            <a:ext cx="1447800" cy="1438275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29000" y="4572000"/>
            <a:ext cx="1447800" cy="1371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Your IT05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5200" y="1663700"/>
            <a:ext cx="68770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>
            <a:off x="1219200" y="3352800"/>
            <a:ext cx="76200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581400" y="3200400"/>
            <a:ext cx="114300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35125" y="4267200"/>
            <a:ext cx="2209800" cy="646113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Remember to tick the confirm boxes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239000" y="3230563"/>
            <a:ext cx="0" cy="1158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62600" y="4389438"/>
            <a:ext cx="2971800" cy="92392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If your address has not changed, do </a:t>
            </a:r>
            <a:r>
              <a:rPr lang="en-US" u="sng" dirty="0"/>
              <a:t>not</a:t>
            </a:r>
            <a:r>
              <a:rPr lang="en-US" dirty="0"/>
              <a:t> tick any boxes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Your it05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76400"/>
            <a:ext cx="59531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 flipV="1">
            <a:off x="3810000" y="1828800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76800" y="1676400"/>
            <a:ext cx="2971800" cy="36988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You already did! </a:t>
            </a:r>
            <a:r>
              <a:rPr lang="en-US" dirty="0">
                <a:sym typeface="Wingdings" pitchFamily="2" charset="2"/>
              </a:rPr>
              <a:t>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987800" y="2362200"/>
            <a:ext cx="2374900" cy="920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86200" y="2606675"/>
            <a:ext cx="24765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5720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392863" y="2362200"/>
            <a:ext cx="2598737" cy="6461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You wish! That’s all zero</a:t>
            </a:r>
            <a:endParaRPr lang="en-GB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009900" y="4051300"/>
            <a:ext cx="33147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92863" y="3810000"/>
            <a:ext cx="2674937" cy="6461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This value is on your P24</a:t>
            </a:r>
            <a:endParaRPr lang="en-GB" dirty="0"/>
          </a:p>
        </p:txBody>
      </p:sp>
      <p:sp>
        <p:nvSpPr>
          <p:cNvPr id="22" name="Right Brace 21"/>
          <p:cNvSpPr/>
          <p:nvPr/>
        </p:nvSpPr>
        <p:spPr>
          <a:xfrm>
            <a:off x="6210300" y="4572000"/>
            <a:ext cx="304800" cy="1371600"/>
          </a:xfrm>
          <a:prstGeom prst="rightBrac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6586538" y="4940300"/>
            <a:ext cx="2057400" cy="12001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 hear most of us will be zero. Please check for yourself!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Your it05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524000"/>
            <a:ext cx="686752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>
            <a:off x="1219200" y="2097088"/>
            <a:ext cx="0" cy="22463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49300" y="4343400"/>
            <a:ext cx="3352800" cy="9001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029" sz="1050" dirty="0"/>
              <a:t>Enter any amounts made in respect of annuities or other annual payments secured by deed of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029" sz="1050" dirty="0"/>
              <a:t>covenant in favour of the University of the West Indies, the University of Technology or any other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029" sz="1050" dirty="0"/>
              <a:t>approved institution. (Attach proof).</a:t>
            </a:r>
            <a:endParaRPr lang="en-GB" sz="105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683375" y="2971800"/>
            <a:ext cx="0" cy="11223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67400" y="4094163"/>
            <a:ext cx="2438400" cy="369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Are you a giver?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Your it05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Click on next page. Remember:</a:t>
            </a:r>
          </a:p>
          <a:p>
            <a:pPr lvl="1"/>
            <a:r>
              <a:rPr lang="en-US" smtClean="0"/>
              <a:t>If you can’t get to next page, click refresh </a:t>
            </a:r>
            <a:r>
              <a:rPr lang="en-US" sz="1600" smtClean="0"/>
              <a:t>(top left)</a:t>
            </a:r>
            <a:r>
              <a:rPr lang="en-US" smtClean="0"/>
              <a:t>. Or save, log out, reload.</a:t>
            </a:r>
            <a:endParaRPr lang="en-GB" smtClean="0"/>
          </a:p>
          <a:p>
            <a:pPr lvl="1"/>
            <a:endParaRPr lang="en-US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Your it05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963" y="1143000"/>
            <a:ext cx="620077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>
            <a:endCxn id="11267" idx="0"/>
          </p:cNvCxnSpPr>
          <p:nvPr/>
        </p:nvCxnSpPr>
        <p:spPr>
          <a:xfrm flipH="1">
            <a:off x="2119313" y="2057400"/>
            <a:ext cx="6350" cy="2438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3072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838" y="4495800"/>
            <a:ext cx="30289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09800" y="4241800"/>
            <a:ext cx="1371600" cy="254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/>
              <a:t>Check for yourself</a:t>
            </a:r>
            <a:endParaRPr lang="en-GB" sz="105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200400" y="2514600"/>
            <a:ext cx="3581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34200" y="2362200"/>
            <a:ext cx="685800" cy="3698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25%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276600" y="3048000"/>
            <a:ext cx="3581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934200" y="2971800"/>
            <a:ext cx="1905000" cy="3698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It’s on your P24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Your it05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You should see your previously uploaded forms in the box to the right. </a:t>
            </a:r>
          </a:p>
          <a:p>
            <a:r>
              <a:rPr lang="en-US" smtClean="0"/>
              <a:t>Tick the box yes. </a:t>
            </a:r>
            <a:r>
              <a:rPr lang="en-US" sz="1800" smtClean="0"/>
              <a:t>(Do </a:t>
            </a:r>
            <a:r>
              <a:rPr lang="en-US" sz="1800" u="sng" smtClean="0"/>
              <a:t>not</a:t>
            </a:r>
            <a:r>
              <a:rPr lang="en-US" sz="1800" smtClean="0"/>
              <a:t> try to type your name or title in)</a:t>
            </a:r>
          </a:p>
          <a:p>
            <a:r>
              <a:rPr lang="en-US" smtClean="0"/>
              <a:t>Sign the form (electronically)</a:t>
            </a:r>
          </a:p>
          <a:p>
            <a:pPr lvl="1"/>
            <a:r>
              <a:rPr lang="en-US" smtClean="0"/>
              <a:t>Click on sign</a:t>
            </a:r>
          </a:p>
          <a:p>
            <a:pPr lvl="1"/>
            <a:r>
              <a:rPr lang="en-US" smtClean="0"/>
              <a:t>Click sign now and follow instructions</a:t>
            </a:r>
          </a:p>
          <a:p>
            <a:r>
              <a:rPr lang="en-US" smtClean="0"/>
              <a:t>Check everything and Submit your form.</a:t>
            </a:r>
          </a:p>
          <a:p>
            <a:endParaRPr lang="en-GB" smtClean="0"/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711517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Basics: First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This is </a:t>
            </a:r>
            <a:r>
              <a:rPr lang="en-US" sz="3600" b="1" u="sng" smtClean="0"/>
              <a:t>not</a:t>
            </a:r>
            <a:r>
              <a:rPr lang="en-US" sz="3600" smtClean="0"/>
              <a:t> an authoritative source of help</a:t>
            </a:r>
          </a:p>
          <a:p>
            <a:r>
              <a:rPr lang="en-US" sz="3600" smtClean="0"/>
              <a:t>If in doubt</a:t>
            </a:r>
          </a:p>
          <a:p>
            <a:pPr lvl="1"/>
            <a:r>
              <a:rPr lang="en-US" sz="3600" smtClean="0"/>
              <a:t>Call 1-888-TAX-HELP </a:t>
            </a:r>
            <a:r>
              <a:rPr lang="en-US" sz="2400" smtClean="0"/>
              <a:t>(M-F, 8am – 5pm)</a:t>
            </a:r>
          </a:p>
          <a:p>
            <a:pPr lvl="1"/>
            <a:r>
              <a:rPr lang="en-US" sz="3600" smtClean="0"/>
              <a:t>Contact, hire or beg a </a:t>
            </a:r>
            <a:r>
              <a:rPr lang="en-US" sz="3600" i="1" smtClean="0"/>
              <a:t>registered</a:t>
            </a:r>
            <a:r>
              <a:rPr lang="en-US" sz="3600" smtClean="0"/>
              <a:t> accountant for help</a:t>
            </a:r>
            <a:endParaRPr lang="en-GB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Ending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You have filed your income tax returns!</a:t>
            </a:r>
          </a:p>
          <a:p>
            <a:endParaRPr lang="en-US" smtClean="0"/>
          </a:p>
          <a:p>
            <a:r>
              <a:rPr lang="en-US" smtClean="0"/>
              <a:t>Now note the following:</a:t>
            </a:r>
          </a:p>
          <a:p>
            <a:pPr lvl="1"/>
            <a:r>
              <a:rPr lang="en-US" smtClean="0"/>
              <a:t>Write down the Receipt Reference Number </a:t>
            </a:r>
            <a:r>
              <a:rPr lang="en-US" sz="1600" smtClean="0"/>
              <a:t>(it came on after you submitted your form)</a:t>
            </a:r>
          </a:p>
          <a:p>
            <a:pPr lvl="1"/>
            <a:r>
              <a:rPr lang="en-US" smtClean="0"/>
              <a:t>Print a copy of your form</a:t>
            </a:r>
          </a:p>
          <a:p>
            <a:pPr lvl="1"/>
            <a:r>
              <a:rPr lang="en-US" smtClean="0"/>
              <a:t>Keep in a safe place, your:</a:t>
            </a:r>
          </a:p>
          <a:p>
            <a:pPr lvl="2"/>
            <a:r>
              <a:rPr lang="en-US" smtClean="0"/>
              <a:t>Printed form</a:t>
            </a:r>
          </a:p>
          <a:p>
            <a:pPr lvl="2"/>
            <a:r>
              <a:rPr lang="en-US" smtClean="0"/>
              <a:t>P24</a:t>
            </a:r>
          </a:p>
          <a:p>
            <a:pPr lvl="2"/>
            <a:r>
              <a:rPr lang="en-US" smtClean="0"/>
              <a:t>Copy of proof of charity donations</a:t>
            </a:r>
          </a:p>
          <a:p>
            <a:pPr lvl="2"/>
            <a:r>
              <a:rPr lang="en-US" smtClean="0"/>
              <a:t>Receipt Reference Number</a:t>
            </a:r>
            <a:endParaRPr lang="en-GB" smtClean="0"/>
          </a:p>
        </p:txBody>
      </p:sp>
      <p:pic>
        <p:nvPicPr>
          <p:cNvPr id="32771" name="Picture 2" descr="C:\Users\Aleiyia\AppData\Local\Microsoft\Windows\Temporary Internet Files\Content.IE5\ONQIZW3P\MC91021732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1676400"/>
            <a:ext cx="9159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Misc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794" name="Content Placeholder 3"/>
          <p:cNvSpPr>
            <a:spLocks noGrp="1"/>
          </p:cNvSpPr>
          <p:nvPr>
            <p:ph sz="half" idx="1"/>
          </p:nvPr>
        </p:nvSpPr>
        <p:spPr>
          <a:xfrm>
            <a:off x="425450" y="1719263"/>
            <a:ext cx="4038600" cy="4406900"/>
          </a:xfrm>
        </p:spPr>
        <p:txBody>
          <a:bodyPr/>
          <a:lstStyle/>
          <a:p>
            <a:endParaRPr lang="en-GB" smtClean="0"/>
          </a:p>
        </p:txBody>
      </p:sp>
      <p:sp>
        <p:nvSpPr>
          <p:cNvPr id="3379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06900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The ET01 and S02 can be found here, respectively.</a:t>
            </a:r>
            <a:endParaRPr lang="en-GB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0"/>
            <a:ext cx="4305300" cy="487521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Known issues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818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you try to log out from                       , you may get an error page: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Go back and log out again, until you are logged out </a:t>
            </a:r>
            <a:r>
              <a:rPr lang="en-US" sz="1400" smtClean="0"/>
              <a:t>(especially important for shared computers, so is erasing history)  </a:t>
            </a:r>
            <a:endParaRPr lang="en-GB" sz="1400" smtClean="0"/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752600"/>
            <a:ext cx="19050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743200"/>
            <a:ext cx="9067800" cy="18240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If…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842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you are in doubt about anything:</a:t>
            </a:r>
          </a:p>
          <a:p>
            <a:pPr lvl="1"/>
            <a:r>
              <a:rPr lang="en-US" smtClean="0"/>
              <a:t>1-888-TAX-HELP</a:t>
            </a:r>
          </a:p>
          <a:p>
            <a:pPr lvl="1"/>
            <a:r>
              <a:rPr lang="en-US" smtClean="0"/>
              <a:t>Accountant</a:t>
            </a:r>
          </a:p>
          <a:p>
            <a:pPr lvl="1"/>
            <a:endParaRPr lang="en-US" smtClean="0"/>
          </a:p>
          <a:p>
            <a:r>
              <a:rPr lang="en-US" smtClean="0"/>
              <a:t>If you just want to check that your return has been received:</a:t>
            </a:r>
          </a:p>
          <a:p>
            <a:pPr lvl="1"/>
            <a:r>
              <a:rPr lang="en-US" smtClean="0"/>
              <a:t>1-888-TAX-HELP</a:t>
            </a:r>
          </a:p>
          <a:p>
            <a:pPr lvl="1"/>
            <a:endParaRPr lang="en-US" smtClean="0"/>
          </a:p>
          <a:p>
            <a:r>
              <a:rPr lang="en-US" smtClean="0"/>
              <a:t>If there is an error in this presentation:</a:t>
            </a:r>
          </a:p>
          <a:p>
            <a:pPr lvl="1"/>
            <a:r>
              <a:rPr lang="en-US" smtClean="0"/>
              <a:t>ksadoctorsja@gmail.com</a:t>
            </a:r>
          </a:p>
          <a:p>
            <a:pPr lvl="1"/>
            <a:r>
              <a:rPr lang="en-US" smtClean="0"/>
              <a:t>317-9681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Basic: Second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There are two websites you </a:t>
            </a:r>
            <a:r>
              <a:rPr lang="en-US" u="sng" smtClean="0"/>
              <a:t>will need</a:t>
            </a:r>
            <a:r>
              <a:rPr lang="en-US" smtClean="0"/>
              <a:t>.</a:t>
            </a:r>
          </a:p>
          <a:p>
            <a:r>
              <a:rPr lang="en-US" smtClean="0"/>
              <a:t>They are different.</a:t>
            </a:r>
          </a:p>
          <a:p>
            <a:r>
              <a:rPr lang="en-US" smtClean="0"/>
              <a:t>They both have help sections – use them</a:t>
            </a:r>
          </a:p>
          <a:p>
            <a:endParaRPr lang="en-GB" smtClean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429000"/>
            <a:ext cx="3352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/>
          <a:srcRect r="5122"/>
          <a:stretch>
            <a:fillRect/>
          </a:stretch>
        </p:blipFill>
        <p:spPr bwMode="auto">
          <a:xfrm>
            <a:off x="914400" y="5029200"/>
            <a:ext cx="33528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4648200" y="3657600"/>
            <a:ext cx="403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entury Gothic" pitchFamily="34" charset="0"/>
              </a:rPr>
              <a:t>www.jamaicatax-online.gov.jm</a:t>
            </a: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4648200" y="5257800"/>
            <a:ext cx="411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latin typeface="Century Gothic" pitchFamily="34" charset="0"/>
              </a:rPr>
              <a:t>www.jamaicatax.gov.jm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Know they self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6" name="Content Placeholder 3"/>
          <p:cNvSpPr>
            <a:spLocks noGrp="1"/>
          </p:cNvSpPr>
          <p:nvPr>
            <p:ph sz="half" idx="1"/>
          </p:nvPr>
        </p:nvSpPr>
        <p:spPr>
          <a:xfrm>
            <a:off x="425450" y="1719263"/>
            <a:ext cx="4038600" cy="4406900"/>
          </a:xfrm>
          <a:ln>
            <a:solidFill>
              <a:srgbClr val="FFC000"/>
            </a:solidFill>
          </a:ln>
        </p:spPr>
        <p:txBody>
          <a:bodyPr/>
          <a:lstStyle/>
          <a:p>
            <a:r>
              <a:rPr lang="en-US" smtClean="0"/>
              <a:t>File </a:t>
            </a:r>
            <a:r>
              <a:rPr lang="en-US" b="1" smtClean="0">
                <a:solidFill>
                  <a:srgbClr val="7030A0"/>
                </a:solidFill>
              </a:rPr>
              <a:t>IT05</a:t>
            </a:r>
            <a:r>
              <a:rPr lang="en-US" smtClean="0"/>
              <a:t> if:</a:t>
            </a:r>
          </a:p>
          <a:p>
            <a:r>
              <a:rPr lang="en-US" smtClean="0"/>
              <a:t>You </a:t>
            </a:r>
            <a:r>
              <a:rPr lang="en-US" b="1" u="sng" smtClean="0"/>
              <a:t>ONLY</a:t>
            </a:r>
            <a:r>
              <a:rPr lang="en-US" smtClean="0"/>
              <a:t> work for Ministry of Health</a:t>
            </a:r>
          </a:p>
          <a:p>
            <a:r>
              <a:rPr lang="en-US" smtClean="0"/>
              <a:t>You still need a P24</a:t>
            </a:r>
            <a:endParaRPr lang="en-GB" smtClean="0"/>
          </a:p>
        </p:txBody>
      </p:sp>
      <p:sp>
        <p:nvSpPr>
          <p:cNvPr id="16387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06900"/>
          </a:xfrm>
          <a:ln>
            <a:solidFill>
              <a:srgbClr val="00B0F0"/>
            </a:solidFill>
          </a:ln>
        </p:spPr>
        <p:txBody>
          <a:bodyPr/>
          <a:lstStyle/>
          <a:p>
            <a:r>
              <a:rPr lang="en-US" smtClean="0"/>
              <a:t>File </a:t>
            </a:r>
            <a:r>
              <a:rPr lang="en-US" b="1" smtClean="0">
                <a:solidFill>
                  <a:srgbClr val="7030A0"/>
                </a:solidFill>
              </a:rPr>
              <a:t>IT01, ET01, IT07 </a:t>
            </a:r>
            <a:r>
              <a:rPr lang="en-US" smtClean="0"/>
              <a:t>if:</a:t>
            </a:r>
          </a:p>
          <a:p>
            <a:r>
              <a:rPr lang="en-US" smtClean="0"/>
              <a:t>You work for MOH </a:t>
            </a:r>
            <a:r>
              <a:rPr lang="en-US" u="sng" smtClean="0"/>
              <a:t>and</a:t>
            </a:r>
            <a:r>
              <a:rPr lang="en-US" smtClean="0"/>
              <a:t> elsewhere</a:t>
            </a:r>
          </a:p>
          <a:p>
            <a:r>
              <a:rPr lang="en-US" smtClean="0"/>
              <a:t>You still need a P24 (or two)</a:t>
            </a:r>
          </a:p>
          <a:p>
            <a:endParaRPr lang="en-US" smtClean="0"/>
          </a:p>
          <a:p>
            <a:r>
              <a:rPr lang="en-US" smtClean="0"/>
              <a:t>If you are an </a:t>
            </a:r>
            <a:r>
              <a:rPr lang="en-US" smtClean="0">
                <a:solidFill>
                  <a:srgbClr val="00B050"/>
                </a:solidFill>
              </a:rPr>
              <a:t>employer</a:t>
            </a:r>
            <a:r>
              <a:rPr lang="en-US" smtClean="0"/>
              <a:t>: Also file a </a:t>
            </a:r>
            <a:r>
              <a:rPr lang="en-US" smtClean="0">
                <a:solidFill>
                  <a:srgbClr val="00B050"/>
                </a:solidFill>
              </a:rPr>
              <a:t>S02</a:t>
            </a:r>
            <a:r>
              <a:rPr lang="en-US" smtClean="0"/>
              <a:t> </a:t>
            </a:r>
            <a:r>
              <a:rPr lang="en-US" sz="1800" smtClean="0"/>
              <a:t>(March 31 deadline)</a:t>
            </a:r>
            <a:endParaRPr lang="en-GB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Preparation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Collect your </a:t>
            </a:r>
            <a:r>
              <a:rPr lang="en-US" b="1" smtClean="0"/>
              <a:t>P24 form</a:t>
            </a:r>
            <a:r>
              <a:rPr lang="en-US" smtClean="0"/>
              <a:t> from Mr. Muchette at the KSAHD </a:t>
            </a:r>
            <a:r>
              <a:rPr lang="en-US" sz="1400" smtClean="0"/>
              <a:t>(and at other employer if applicable)</a:t>
            </a:r>
          </a:p>
          <a:p>
            <a:r>
              <a:rPr lang="en-US" smtClean="0"/>
              <a:t>Scan it into your computer</a:t>
            </a:r>
          </a:p>
          <a:p>
            <a:r>
              <a:rPr lang="en-US" smtClean="0"/>
              <a:t>Save it as a PDF (Adobe Acrobat)file</a:t>
            </a:r>
          </a:p>
          <a:p>
            <a:pPr lvl="1"/>
            <a:r>
              <a:rPr lang="en-US" smtClean="0"/>
              <a:t>Free download: http://get.adobe.com/uk/reader/</a:t>
            </a:r>
          </a:p>
          <a:p>
            <a:r>
              <a:rPr lang="en-US" smtClean="0"/>
              <a:t>Collect amount of any charitable donations made</a:t>
            </a:r>
          </a:p>
          <a:p>
            <a:pPr lvl="1"/>
            <a:r>
              <a:rPr lang="en-US" smtClean="0"/>
              <a:t>Check if your charity qualifies:</a:t>
            </a:r>
            <a:endParaRPr lang="en-GB" smtClean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 r="5122"/>
          <a:stretch>
            <a:fillRect/>
          </a:stretch>
        </p:blipFill>
        <p:spPr bwMode="auto">
          <a:xfrm>
            <a:off x="228600" y="4800600"/>
            <a:ext cx="21177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2590800" y="5143500"/>
            <a:ext cx="7620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74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4552950"/>
            <a:ext cx="1465263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ight Arrow 6"/>
          <p:cNvSpPr/>
          <p:nvPr/>
        </p:nvSpPr>
        <p:spPr>
          <a:xfrm>
            <a:off x="5181600" y="5189538"/>
            <a:ext cx="838200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7415" name="TextBox 7"/>
          <p:cNvSpPr txBox="1">
            <a:spLocks noChangeArrowheads="1"/>
          </p:cNvSpPr>
          <p:nvPr/>
        </p:nvSpPr>
        <p:spPr bwMode="auto">
          <a:xfrm>
            <a:off x="6096000" y="49530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Search and choose</a:t>
            </a:r>
            <a:endParaRPr lang="en-GB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Registering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Go to </a:t>
            </a:r>
            <a:r>
              <a:rPr lang="en-GB" smtClean="0">
                <a:hlinkClick r:id="rId2"/>
              </a:rPr>
              <a:t>www.jamaicatax-online.gov.jm</a:t>
            </a:r>
            <a:endParaRPr lang="en-GB" smtClean="0"/>
          </a:p>
          <a:p>
            <a:endParaRPr lang="en-GB" smtClean="0"/>
          </a:p>
          <a:p>
            <a:endParaRPr lang="en-GB" smtClean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86000"/>
            <a:ext cx="1990725" cy="3743325"/>
          </a:xfrm>
          <a:prstGeom prst="rect">
            <a:avLst/>
          </a:prstGeom>
          <a:noFill/>
          <a:ln w="19050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381000" y="5486400"/>
            <a:ext cx="1752600" cy="542925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2362200" y="4038600"/>
            <a:ext cx="609600" cy="119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438" name="TextBox 6"/>
          <p:cNvSpPr txBox="1">
            <a:spLocks noChangeArrowheads="1"/>
          </p:cNvSpPr>
          <p:nvPr/>
        </p:nvSpPr>
        <p:spPr bwMode="auto">
          <a:xfrm>
            <a:off x="3200400" y="3657600"/>
            <a:ext cx="1143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Follow the 2 step process</a:t>
            </a:r>
            <a:endParaRPr lang="en-GB">
              <a:latin typeface="Century Gothic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495800" y="4105275"/>
            <a:ext cx="571500" cy="587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8440" name="TextBox 8"/>
          <p:cNvSpPr txBox="1">
            <a:spLocks noChangeArrowheads="1"/>
          </p:cNvSpPr>
          <p:nvPr/>
        </p:nvSpPr>
        <p:spPr bwMode="auto">
          <a:xfrm>
            <a:off x="5638800" y="3576638"/>
            <a:ext cx="23129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You have created a username for online registration</a:t>
            </a:r>
            <a:endParaRPr lang="en-GB">
              <a:latin typeface="Century Gothic" pitchFamily="34" charset="0"/>
            </a:endParaRPr>
          </a:p>
        </p:txBody>
      </p:sp>
      <p:pic>
        <p:nvPicPr>
          <p:cNvPr id="18441" name="Picture 4" descr="C:\Users\Aleiyia\AppData\Local\Microsoft\Windows\Temporary Internet Files\Content.IE5\ONQIZW3P\MC910217322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37300" y="4862513"/>
            <a:ext cx="9159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Authorization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Call 1-888-TAX-HELP</a:t>
            </a:r>
          </a:p>
          <a:p>
            <a:r>
              <a:rPr lang="en-US" smtClean="0"/>
              <a:t>Have ready your</a:t>
            </a:r>
          </a:p>
          <a:p>
            <a:pPr lvl="1"/>
            <a:r>
              <a:rPr lang="en-US" smtClean="0"/>
              <a:t>TRN</a:t>
            </a:r>
          </a:p>
          <a:p>
            <a:pPr lvl="1"/>
            <a:r>
              <a:rPr lang="en-US" smtClean="0"/>
              <a:t>Username</a:t>
            </a:r>
          </a:p>
          <a:p>
            <a:r>
              <a:rPr lang="en-US" smtClean="0"/>
              <a:t>They are going to help you become authorized to file your taxes online </a:t>
            </a:r>
          </a:p>
          <a:p>
            <a:r>
              <a:rPr lang="en-US" smtClean="0"/>
              <a:t>Please </a:t>
            </a:r>
            <a:r>
              <a:rPr lang="en-US" u="sng" smtClean="0"/>
              <a:t>state clearly </a:t>
            </a:r>
            <a:r>
              <a:rPr lang="en-US" smtClean="0"/>
              <a:t>to them that</a:t>
            </a:r>
          </a:p>
          <a:p>
            <a:pPr lvl="1"/>
            <a:r>
              <a:rPr lang="en-US" smtClean="0"/>
              <a:t>You are filing taxes for yourself</a:t>
            </a:r>
          </a:p>
          <a:p>
            <a:pPr lvl="1"/>
            <a:r>
              <a:rPr lang="en-US" smtClean="0"/>
              <a:t>That you are working for the gov’t ± other places</a:t>
            </a:r>
          </a:p>
          <a:p>
            <a:pPr lvl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Wait for an email</a:t>
            </a:r>
          </a:p>
          <a:p>
            <a:pPr lvl="1"/>
            <a:r>
              <a:rPr lang="en-US" smtClean="0"/>
              <a:t>Confirm your application by replying as instructed</a:t>
            </a:r>
          </a:p>
          <a:p>
            <a:r>
              <a:rPr lang="en-US" smtClean="0"/>
              <a:t>Receive another email</a:t>
            </a:r>
          </a:p>
          <a:p>
            <a:pPr lvl="1"/>
            <a:r>
              <a:rPr lang="en-US" smtClean="0"/>
              <a:t>Follow the instructions attached</a:t>
            </a:r>
          </a:p>
          <a:p>
            <a:pPr lvl="2"/>
            <a:r>
              <a:rPr lang="en-US" smtClean="0"/>
              <a:t>Page 3, Step 4, Tax Type Code - IIT</a:t>
            </a:r>
          </a:p>
          <a:p>
            <a:r>
              <a:rPr lang="en-US" smtClean="0"/>
              <a:t>Receive 2 emails</a:t>
            </a:r>
          </a:p>
          <a:p>
            <a:pPr lvl="1"/>
            <a:r>
              <a:rPr lang="en-US" smtClean="0"/>
              <a:t>One allowing you to sign</a:t>
            </a:r>
          </a:p>
          <a:p>
            <a:pPr lvl="1"/>
            <a:r>
              <a:rPr lang="en-US" smtClean="0"/>
              <a:t>Another allowing you to manage your account </a:t>
            </a:r>
            <a:r>
              <a:rPr lang="en-US" sz="1200" smtClean="0"/>
              <a:t>(unless you are allowing an accountant to do so)</a:t>
            </a:r>
            <a:r>
              <a:rPr lang="en-US" smtClean="0"/>
              <a:t> </a:t>
            </a:r>
          </a:p>
          <a:p>
            <a:r>
              <a:rPr lang="en-US" smtClean="0"/>
              <a:t>You are now allowed to file your returns online</a:t>
            </a:r>
          </a:p>
        </p:txBody>
      </p:sp>
      <p:pic>
        <p:nvPicPr>
          <p:cNvPr id="20483" name="Picture 2" descr="C:\Users\Aleiyia\AppData\Local\Microsoft\Windows\Temporary Internet Files\Content.IE5\ONQIZW3P\MC91021732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5181600"/>
            <a:ext cx="9159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Uploading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Get ready to upload your P24</a:t>
            </a:r>
          </a:p>
          <a:p>
            <a:r>
              <a:rPr lang="en-US" smtClean="0"/>
              <a:t>Go to                         , log in and: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Fill in form, choose P24. Upload. Make sure you end up with P24 in a table saying it is uploaded</a:t>
            </a:r>
            <a:endParaRPr lang="en-GB" smtClean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971800"/>
            <a:ext cx="30003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75" y="2209800"/>
            <a:ext cx="19050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178</TotalTime>
  <Words>763</Words>
  <Application>Microsoft Office PowerPoint</Application>
  <PresentationFormat>On-screen Show (4:3)</PresentationFormat>
  <Paragraphs>173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Century Gothic</vt:lpstr>
      <vt:lpstr>Arial</vt:lpstr>
      <vt:lpstr>Book Antiqua</vt:lpstr>
      <vt:lpstr>Calibri</vt:lpstr>
      <vt:lpstr>Wingdings</vt:lpstr>
      <vt:lpstr>Apothecary</vt:lpstr>
      <vt:lpstr>Apothecary</vt:lpstr>
      <vt:lpstr>Apothecary</vt:lpstr>
      <vt:lpstr>Apothecary</vt:lpstr>
      <vt:lpstr>Apothecary</vt:lpstr>
      <vt:lpstr>Apothecary</vt:lpstr>
      <vt:lpstr>Apothecary</vt:lpstr>
      <vt:lpstr>HOW TO FILE YOUR INCOME TAXES ONLINE</vt:lpstr>
      <vt:lpstr>BASICS: FIRST</vt:lpstr>
      <vt:lpstr>BASIC: SECOND</vt:lpstr>
      <vt:lpstr>KNOW THEY SELF</vt:lpstr>
      <vt:lpstr>PREPARATION</vt:lpstr>
      <vt:lpstr>REGISTERING</vt:lpstr>
      <vt:lpstr>AUTHORIZATION</vt:lpstr>
      <vt:lpstr>…</vt:lpstr>
      <vt:lpstr>UPLOADING</vt:lpstr>
      <vt:lpstr>ARE YOU A GIVER?</vt:lpstr>
      <vt:lpstr>FILE YOUR TAXES</vt:lpstr>
      <vt:lpstr>YOUR IT05</vt:lpstr>
      <vt:lpstr>HOLD UP</vt:lpstr>
      <vt:lpstr>YOUR IT05</vt:lpstr>
      <vt:lpstr>YOUR IT05</vt:lpstr>
      <vt:lpstr>YOUR IT05</vt:lpstr>
      <vt:lpstr>YOUR IT05</vt:lpstr>
      <vt:lpstr>YOUR IT05</vt:lpstr>
      <vt:lpstr>YOUR IT05</vt:lpstr>
      <vt:lpstr>ENDING</vt:lpstr>
      <vt:lpstr>MISC</vt:lpstr>
      <vt:lpstr>KNOWN ISSUES</vt:lpstr>
      <vt:lpstr>IF…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file your Income Taxes online</dc:title>
  <dc:creator>Aleiya</dc:creator>
  <cp:lastModifiedBy>Susan Lowe</cp:lastModifiedBy>
  <cp:revision>27</cp:revision>
  <dcterms:created xsi:type="dcterms:W3CDTF">2013-03-01T01:58:48Z</dcterms:created>
  <dcterms:modified xsi:type="dcterms:W3CDTF">2013-03-02T23:58:35Z</dcterms:modified>
</cp:coreProperties>
</file>